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2" r:id="rId3"/>
    <p:sldId id="257" r:id="rId4"/>
    <p:sldId id="258" r:id="rId5"/>
    <p:sldId id="259" r:id="rId6"/>
    <p:sldId id="274" r:id="rId7"/>
    <p:sldId id="275" r:id="rId8"/>
    <p:sldId id="276" r:id="rId9"/>
    <p:sldId id="271" r:id="rId1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9" d="100"/>
          <a:sy n="119" d="100"/>
        </p:scale>
        <p:origin x="-768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Abgerundetes Rechtec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3DA4-4A18-4827-9013-801CB2B36036}" type="datetimeFigureOut">
              <a:rPr lang="de-DE" smtClean="0"/>
              <a:t>14.03.2019</a:t>
            </a:fld>
            <a:endParaRPr lang="de-DE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FBC9DC2-8588-4B62-8993-CD07DA37C9F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3DA4-4A18-4827-9013-801CB2B36036}" type="datetimeFigureOut">
              <a:rPr lang="de-DE" smtClean="0"/>
              <a:t>14.03.2019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C9DC2-8588-4B62-8993-CD07DA37C9F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3DA4-4A18-4827-9013-801CB2B36036}" type="datetimeFigureOut">
              <a:rPr lang="de-DE" smtClean="0"/>
              <a:t>14.03.2019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C9DC2-8588-4B62-8993-CD07DA37C9F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3DA4-4A18-4827-9013-801CB2B36036}" type="datetimeFigureOut">
              <a:rPr lang="de-DE" smtClean="0"/>
              <a:t>14.03.2019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C9DC2-8588-4B62-8993-CD07DA37C9F8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Abgerundetes Rechtec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3DA4-4A18-4827-9013-801CB2B36036}" type="datetimeFigureOut">
              <a:rPr lang="de-DE" smtClean="0"/>
              <a:t>14.03.2019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de-DE"/>
          </a:p>
        </p:txBody>
      </p:sp>
      <p:sp>
        <p:nvSpPr>
          <p:cNvPr id="7" name="Rechtec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FBC9DC2-8588-4B62-8993-CD07DA37C9F8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3DA4-4A18-4827-9013-801CB2B36036}" type="datetimeFigureOut">
              <a:rPr lang="de-DE" smtClean="0"/>
              <a:t>14.03.2019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C9DC2-8588-4B62-8993-CD07DA37C9F8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3DA4-4A18-4827-9013-801CB2B36036}" type="datetimeFigureOut">
              <a:rPr lang="de-DE" smtClean="0"/>
              <a:t>14.03.2019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C9DC2-8588-4B62-8993-CD07DA37C9F8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3DA4-4A18-4827-9013-801CB2B36036}" type="datetimeFigureOut">
              <a:rPr lang="de-DE" smtClean="0"/>
              <a:t>14.03.2019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C9DC2-8588-4B62-8993-CD07DA37C9F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3DA4-4A18-4827-9013-801CB2B36036}" type="datetimeFigureOut">
              <a:rPr lang="de-DE" smtClean="0"/>
              <a:t>14.03.2019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C9DC2-8588-4B62-8993-CD07DA37C9F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Abgerundetes Rechtec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3DA4-4A18-4827-9013-801CB2B36036}" type="datetimeFigureOut">
              <a:rPr lang="de-DE" smtClean="0"/>
              <a:t>14.03.2019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C9DC2-8588-4B62-8993-CD07DA37C9F8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3DA4-4A18-4827-9013-801CB2B36036}" type="datetimeFigureOut">
              <a:rPr lang="de-DE" smtClean="0"/>
              <a:t>14.03.2019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FBC9DC2-8588-4B62-8993-CD07DA37C9F8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Rechtec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ec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c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Abgerundetes Rechtec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9CA3DA4-4A18-4827-9013-801CB2B36036}" type="datetimeFigureOut">
              <a:rPr lang="de-DE" smtClean="0"/>
              <a:t>14.03.2019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FBC9DC2-8588-4B62-8993-CD07DA37C9F8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Bericht zu</a:t>
            </a:r>
            <a:br>
              <a:rPr lang="de-DE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e-DE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„Kinder in der Feuerwehr“</a:t>
            </a:r>
            <a:endParaRPr lang="de-D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0056" y="3501008"/>
            <a:ext cx="3563888" cy="2513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35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solidFill>
                  <a:srgbClr val="FF6600"/>
                </a:solidFill>
              </a:rPr>
              <a:t>Maßnahmen 2018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3113310"/>
          </a:xfrm>
        </p:spPr>
        <p:txBody>
          <a:bodyPr>
            <a:normAutofit fontScale="92500" lnSpcReduction="20000"/>
          </a:bodyPr>
          <a:lstStyle/>
          <a:p>
            <a:r>
              <a:rPr lang="de-DE" dirty="0" smtClean="0"/>
              <a:t>-Seminar </a:t>
            </a:r>
            <a:r>
              <a:rPr lang="de-DE" dirty="0" err="1" smtClean="0"/>
              <a:t>KidF</a:t>
            </a:r>
            <a:r>
              <a:rPr lang="de-DE" dirty="0" smtClean="0"/>
              <a:t> mit Verlängerung der </a:t>
            </a:r>
            <a:r>
              <a:rPr lang="de-DE" dirty="0" err="1" smtClean="0"/>
              <a:t>Juleica</a:t>
            </a:r>
            <a:endParaRPr lang="de-DE" dirty="0" smtClean="0"/>
          </a:p>
          <a:p>
            <a:r>
              <a:rPr lang="de-DE" dirty="0" smtClean="0"/>
              <a:t>-Modulausbildung an der Landesfeuerwehrschule</a:t>
            </a:r>
          </a:p>
          <a:p>
            <a:r>
              <a:rPr lang="de-DE" dirty="0" smtClean="0"/>
              <a:t>-Bambini-Erlebnistag </a:t>
            </a:r>
          </a:p>
          <a:p>
            <a:r>
              <a:rPr lang="de-DE" dirty="0" smtClean="0"/>
              <a:t>-Beteiligung Messe „Florian“</a:t>
            </a:r>
          </a:p>
          <a:p>
            <a:endParaRPr lang="de-DE" dirty="0"/>
          </a:p>
          <a:p>
            <a:r>
              <a:rPr lang="de-DE" dirty="0" smtClean="0"/>
              <a:t>Danke für die Unterstützung aller Maßnahmen an die JF Sachsen</a:t>
            </a:r>
          </a:p>
          <a:p>
            <a:r>
              <a:rPr lang="de-DE" dirty="0" smtClean="0"/>
              <a:t>Danke an die Kreisjugendfeuerwehrwarte bei anstehenden Fragen</a:t>
            </a:r>
            <a:endParaRPr lang="de-DE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260649"/>
            <a:ext cx="1472531" cy="1041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2730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rgbClr val="FF6600"/>
                </a:solidFill>
              </a:rPr>
              <a:t>a</a:t>
            </a:r>
            <a:r>
              <a:rPr lang="de-DE" dirty="0" smtClean="0">
                <a:solidFill>
                  <a:srgbClr val="FF6600"/>
                </a:solidFill>
              </a:rPr>
              <a:t>bgegebene Statistiken</a:t>
            </a:r>
            <a:endParaRPr lang="de-DE" dirty="0">
              <a:solidFill>
                <a:srgbClr val="FF6600"/>
              </a:solidFill>
            </a:endParaRPr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505911"/>
              </p:ext>
            </p:extLst>
          </p:nvPr>
        </p:nvGraphicFramePr>
        <p:xfrm>
          <a:off x="1727684" y="2636912"/>
          <a:ext cx="5688632" cy="3591406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0631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127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127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20525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KJF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abgegeben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gesamt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3531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Bautzen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>
                          <a:effectLst/>
                        </a:rPr>
                        <a:t>8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>
                          <a:effectLst/>
                        </a:rPr>
                        <a:t>11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0525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Chemnitzer Land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>
                          <a:effectLst/>
                        </a:rPr>
                        <a:t>9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>
                          <a:effectLst/>
                        </a:rPr>
                        <a:t>9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20525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>
                          <a:effectLst/>
                        </a:rPr>
                        <a:t>Chemnitz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1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1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0525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Delitzsch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>
                          <a:effectLst/>
                        </a:rPr>
                        <a:t>2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2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20525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Dresden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1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1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20525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Erzgebirge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>
                          <a:effectLst/>
                        </a:rPr>
                        <a:t>13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>
                          <a:effectLst/>
                        </a:rPr>
                        <a:t>19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20525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Görlitz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4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9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20525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LK Leipzig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>
                          <a:effectLst/>
                        </a:rPr>
                        <a:t>15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>
                          <a:effectLst/>
                        </a:rPr>
                        <a:t>15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20525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Meißen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>
                          <a:effectLst/>
                        </a:rPr>
                        <a:t>10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20525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Mittelsachsen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>
                          <a:effectLst/>
                        </a:rPr>
                        <a:t>18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19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20525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Sächs. Schweiz Osterzgebirge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>
                          <a:effectLst/>
                        </a:rPr>
                        <a:t>10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>
                          <a:effectLst/>
                        </a:rPr>
                        <a:t>10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20525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Torgau-Oschatz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6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7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20525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Vogtland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>
                          <a:effectLst/>
                        </a:rPr>
                        <a:t>2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9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20525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Zwickau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2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2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20525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Zwickauer Land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2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>
                          <a:effectLst/>
                        </a:rPr>
                        <a:t>4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260649"/>
            <a:ext cx="1472531" cy="1041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195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FF6600"/>
                </a:solidFill>
              </a:rPr>
              <a:t>Neugründungen 2018</a:t>
            </a:r>
            <a:endParaRPr lang="de-DE" dirty="0">
              <a:solidFill>
                <a:srgbClr val="FF6600"/>
              </a:solidFill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3526661"/>
              </p:ext>
            </p:extLst>
          </p:nvPr>
        </p:nvGraphicFramePr>
        <p:xfrm>
          <a:off x="2780742" y="2703798"/>
          <a:ext cx="3582516" cy="3278159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7357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468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97799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err="1">
                          <a:effectLst/>
                        </a:rPr>
                        <a:t>KidF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KJF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7799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>
                          <a:effectLst/>
                        </a:rPr>
                        <a:t>Schwaben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Chemnitzer Land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7799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err="1" smtClean="0">
                          <a:effectLst/>
                        </a:rPr>
                        <a:t>Wiednitz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>
                          <a:effectLst/>
                        </a:rPr>
                        <a:t>Bautzen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7799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err="1" smtClean="0">
                          <a:effectLst/>
                        </a:rPr>
                        <a:t>Laußen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>
                          <a:effectLst/>
                        </a:rPr>
                        <a:t>Bautzen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7799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err="1" smtClean="0">
                          <a:effectLst/>
                        </a:rPr>
                        <a:t>Ramsdorf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LK Leipzig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7799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>
                          <a:effectLst/>
                        </a:rPr>
                        <a:t>Bennewitz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LK Leipzig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97799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err="1" smtClean="0">
                          <a:effectLst/>
                        </a:rPr>
                        <a:t>Großpösna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LK Leipzig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97799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err="1" smtClean="0">
                          <a:effectLst/>
                        </a:rPr>
                        <a:t>Borsdorf</a:t>
                      </a:r>
                      <a:endParaRPr lang="de-DE" sz="1100" u="none" strike="noStrike" dirty="0" smtClean="0">
                        <a:effectLst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LK Leipzig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45802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err="1" smtClean="0">
                          <a:effectLst/>
                        </a:rPr>
                        <a:t>Gröditz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Meißen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97799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err="1" smtClean="0">
                          <a:effectLst/>
                        </a:rPr>
                        <a:t>Niederau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>
                          <a:effectLst/>
                        </a:rPr>
                        <a:t>Meißen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97799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err="1" smtClean="0">
                          <a:effectLst/>
                        </a:rPr>
                        <a:t>Milkau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Mittelsachsen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49575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>
                          <a:effectLst/>
                        </a:rPr>
                        <a:t>Rechenberg-Bienenmühle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>
                          <a:effectLst/>
                        </a:rPr>
                        <a:t>Mittelsachsen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97799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err="1" smtClean="0">
                          <a:effectLst/>
                        </a:rPr>
                        <a:t>Großrückerswalde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>
                          <a:effectLst/>
                        </a:rPr>
                        <a:t>Erzgebirgskreis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97799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>
                          <a:effectLst/>
                        </a:rPr>
                        <a:t>Marienberg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>
                          <a:effectLst/>
                        </a:rPr>
                        <a:t>Erzgebirgskreis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97799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err="1" smtClean="0">
                          <a:effectLst/>
                        </a:rPr>
                        <a:t>Hänichen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>
                          <a:effectLst/>
                        </a:rPr>
                        <a:t>SSOE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71573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err="1" smtClean="0">
                          <a:effectLst/>
                        </a:rPr>
                        <a:t>Stürza</a:t>
                      </a:r>
                      <a:r>
                        <a:rPr lang="de-DE" sz="1100" u="none" strike="noStrike" dirty="0" smtClean="0">
                          <a:effectLst/>
                        </a:rPr>
                        <a:t>/</a:t>
                      </a:r>
                      <a:r>
                        <a:rPr lang="de-DE" sz="1100" u="none" strike="noStrike" dirty="0" err="1" smtClean="0">
                          <a:effectLst/>
                        </a:rPr>
                        <a:t>Heeselicht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>
                          <a:effectLst/>
                        </a:rPr>
                        <a:t>SSOE</a:t>
                      </a:r>
                    </a:p>
                  </a:txBody>
                  <a:tcPr marL="9053" marR="9053" marT="9053" marB="0" anchor="b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71573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de-DE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Micheln</a:t>
                      </a:r>
                      <a:endParaRPr kumimoji="0" lang="de-DE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>
                          <a:effectLst/>
                        </a:rPr>
                        <a:t>Zwickauer</a:t>
                      </a:r>
                      <a:r>
                        <a:rPr lang="de-DE" sz="1100" u="none" strike="noStrike" baseline="0" dirty="0" smtClean="0">
                          <a:effectLst/>
                        </a:rPr>
                        <a:t> Land</a:t>
                      </a:r>
                      <a:endParaRPr lang="de-DE" sz="1100" u="none" strike="noStrike" dirty="0" smtClean="0">
                        <a:effectLst/>
                      </a:endParaRPr>
                    </a:p>
                  </a:txBody>
                  <a:tcPr marL="9053" marR="9053" marT="9053" marB="0" anchor="b"/>
                </a:tc>
                <a:extLst>
                  <a:ext uri="{0D108BD9-81ED-4DB2-BD59-A6C34878D82A}">
                    <a16:rowId xmlns:a16="http://schemas.microsoft.com/office/drawing/2014/main" xmlns="" val="771292172"/>
                  </a:ext>
                </a:extLst>
              </a:tr>
            </a:tbl>
          </a:graphicData>
        </a:graphic>
      </p:graphicFrame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260649"/>
            <a:ext cx="1472531" cy="1041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823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FF6600"/>
                </a:solidFill>
              </a:rPr>
              <a:t>Auswertung Statistik 2018</a:t>
            </a:r>
            <a:endParaRPr lang="de-DE" dirty="0">
              <a:solidFill>
                <a:srgbClr val="FF6600"/>
              </a:solidFill>
            </a:endParaRPr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260649"/>
            <a:ext cx="1472531" cy="1041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838224"/>
              </p:ext>
            </p:extLst>
          </p:nvPr>
        </p:nvGraphicFramePr>
        <p:xfrm>
          <a:off x="2699792" y="3212976"/>
          <a:ext cx="3988011" cy="2016225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3015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01570">
                  <a:extLst>
                    <a:ext uri="{9D8B030D-6E8A-4147-A177-3AD203B41FA5}">
                      <a16:colId xmlns:a16="http://schemas.microsoft.com/office/drawing/2014/main" xmlns="" val="386535712"/>
                    </a:ext>
                  </a:extLst>
                </a:gridCol>
                <a:gridCol w="13848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11067">
                <a:tc>
                  <a:txBody>
                    <a:bodyPr/>
                    <a:lstStyle/>
                    <a:p>
                      <a:pPr algn="ctr" fontAlgn="b"/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de-DE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2017</a:t>
                      </a:r>
                      <a:endParaRPr kumimoji="0" lang="de-DE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de-DE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  <a:endParaRPr kumimoji="0" lang="de-DE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53" marR="9053" marT="9053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1067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>
                          <a:effectLst/>
                        </a:rPr>
                        <a:t>Mitglieder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de-DE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990</a:t>
                      </a: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de-DE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1252</a:t>
                      </a:r>
                      <a:endParaRPr kumimoji="0" lang="de-DE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53" marR="9053" marT="9053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1067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>
                          <a:effectLst/>
                        </a:rPr>
                        <a:t>Neugründung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de-DE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kumimoji="0" lang="de-DE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de-DE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kumimoji="0" lang="de-DE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53" marR="9053" marT="9053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1512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Übernahmen</a:t>
                      </a:r>
                      <a:r>
                        <a:rPr lang="de-DE" sz="11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in die JF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de-DE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151</a:t>
                      </a:r>
                      <a:endParaRPr kumimoji="0" lang="de-DE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de-DE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220</a:t>
                      </a:r>
                      <a:endParaRPr kumimoji="0" lang="de-DE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53" marR="9053" marT="9053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41512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Abgegebene</a:t>
                      </a:r>
                      <a:r>
                        <a:rPr lang="de-DE" sz="11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Statistiken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de-DE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79</a:t>
                      </a:r>
                      <a:endParaRPr kumimoji="0" lang="de-DE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de-DE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  <a:endParaRPr kumimoji="0" lang="de-DE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53" marR="9053" marT="9053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781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8456190"/>
              </p:ext>
            </p:extLst>
          </p:nvPr>
        </p:nvGraphicFramePr>
        <p:xfrm>
          <a:off x="1043608" y="1124744"/>
          <a:ext cx="7235276" cy="4579096"/>
        </p:xfrm>
        <a:graphic>
          <a:graphicData uri="http://schemas.openxmlformats.org/drawingml/2006/table">
            <a:tbl>
              <a:tblPr/>
              <a:tblGrid>
                <a:gridCol w="1408021">
                  <a:extLst>
                    <a:ext uri="{9D8B030D-6E8A-4147-A177-3AD203B41FA5}">
                      <a16:colId xmlns:a16="http://schemas.microsoft.com/office/drawing/2014/main" xmlns="" val="3854856137"/>
                    </a:ext>
                  </a:extLst>
                </a:gridCol>
                <a:gridCol w="622689">
                  <a:extLst>
                    <a:ext uri="{9D8B030D-6E8A-4147-A177-3AD203B41FA5}">
                      <a16:colId xmlns:a16="http://schemas.microsoft.com/office/drawing/2014/main" xmlns="" val="262638441"/>
                    </a:ext>
                  </a:extLst>
                </a:gridCol>
                <a:gridCol w="622689">
                  <a:extLst>
                    <a:ext uri="{9D8B030D-6E8A-4147-A177-3AD203B41FA5}">
                      <a16:colId xmlns:a16="http://schemas.microsoft.com/office/drawing/2014/main" xmlns="" val="696555771"/>
                    </a:ext>
                  </a:extLst>
                </a:gridCol>
                <a:gridCol w="622689">
                  <a:extLst>
                    <a:ext uri="{9D8B030D-6E8A-4147-A177-3AD203B41FA5}">
                      <a16:colId xmlns:a16="http://schemas.microsoft.com/office/drawing/2014/main" xmlns="" val="2176072731"/>
                    </a:ext>
                  </a:extLst>
                </a:gridCol>
                <a:gridCol w="762097">
                  <a:extLst>
                    <a:ext uri="{9D8B030D-6E8A-4147-A177-3AD203B41FA5}">
                      <a16:colId xmlns:a16="http://schemas.microsoft.com/office/drawing/2014/main" xmlns="" val="2612504775"/>
                    </a:ext>
                  </a:extLst>
                </a:gridCol>
                <a:gridCol w="622689">
                  <a:extLst>
                    <a:ext uri="{9D8B030D-6E8A-4147-A177-3AD203B41FA5}">
                      <a16:colId xmlns:a16="http://schemas.microsoft.com/office/drawing/2014/main" xmlns="" val="2452226611"/>
                    </a:ext>
                  </a:extLst>
                </a:gridCol>
                <a:gridCol w="622689">
                  <a:extLst>
                    <a:ext uri="{9D8B030D-6E8A-4147-A177-3AD203B41FA5}">
                      <a16:colId xmlns:a16="http://schemas.microsoft.com/office/drawing/2014/main" xmlns="" val="3006433748"/>
                    </a:ext>
                  </a:extLst>
                </a:gridCol>
                <a:gridCol w="650571">
                  <a:extLst>
                    <a:ext uri="{9D8B030D-6E8A-4147-A177-3AD203B41FA5}">
                      <a16:colId xmlns:a16="http://schemas.microsoft.com/office/drawing/2014/main" xmlns="" val="1299413090"/>
                    </a:ext>
                  </a:extLst>
                </a:gridCol>
                <a:gridCol w="650571">
                  <a:extLst>
                    <a:ext uri="{9D8B030D-6E8A-4147-A177-3AD203B41FA5}">
                      <a16:colId xmlns:a16="http://schemas.microsoft.com/office/drawing/2014/main" xmlns="" val="4134062626"/>
                    </a:ext>
                  </a:extLst>
                </a:gridCol>
                <a:gridCol w="650571">
                  <a:extLst>
                    <a:ext uri="{9D8B030D-6E8A-4147-A177-3AD203B41FA5}">
                      <a16:colId xmlns:a16="http://schemas.microsoft.com/office/drawing/2014/main" xmlns="" val="4130352006"/>
                    </a:ext>
                  </a:extLst>
                </a:gridCol>
              </a:tblGrid>
              <a:tr h="340666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de-DE" sz="1800" b="1" i="0" u="none" strike="noStrike">
                          <a:effectLst/>
                          <a:latin typeface="Arial" panose="020B0604020202020204" pitchFamily="34" charset="0"/>
                        </a:rPr>
                        <a:t>Kinder in der Feuerwehr in Sachsen - Jahresbericht</a:t>
                      </a: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02196547"/>
                  </a:ext>
                </a:extLst>
              </a:tr>
              <a:tr h="194844">
                <a:tc>
                  <a:txBody>
                    <a:bodyPr/>
                    <a:lstStyle/>
                    <a:p>
                      <a:pPr algn="l" fontAlgn="b"/>
                      <a:endParaRPr lang="de-DE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Stichtag</a:t>
                      </a: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31.12.2018</a:t>
                      </a: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90372703"/>
                  </a:ext>
                </a:extLst>
              </a:tr>
              <a:tr h="159474"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97583925"/>
                  </a:ext>
                </a:extLst>
              </a:tr>
              <a:tr h="159474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Kinderfeuerwehr (KF):</a:t>
                      </a: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der FF:</a:t>
                      </a: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5374283"/>
                  </a:ext>
                </a:extLst>
              </a:tr>
              <a:tr h="159474"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72386567"/>
                  </a:ext>
                </a:extLst>
              </a:tr>
              <a:tr h="159474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Gemeinde/Stadt:</a:t>
                      </a: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Landkreis:</a:t>
                      </a: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Sachsen</a:t>
                      </a: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1155077"/>
                  </a:ext>
                </a:extLst>
              </a:tr>
              <a:tr h="223388"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99993341"/>
                  </a:ext>
                </a:extLst>
              </a:tr>
              <a:tr h="223388"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    Kreis-/Stadt-Feuerwehrverband:</a:t>
                      </a: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13635757"/>
                  </a:ext>
                </a:extLst>
              </a:tr>
              <a:tr h="223388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KF gegründet am:</a:t>
                      </a: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101 abgegeben</a:t>
                      </a: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54396943"/>
                  </a:ext>
                </a:extLst>
              </a:tr>
              <a:tr h="223388"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19660061"/>
                  </a:ext>
                </a:extLst>
              </a:tr>
              <a:tr h="223388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>
                          <a:effectLst/>
                          <a:latin typeface="Arial" panose="020B0604020202020204" pitchFamily="34" charset="0"/>
                        </a:rPr>
                        <a:t>Mitgliederstatistik</a:t>
                      </a: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effectLst/>
                          <a:latin typeface="Arial" panose="020B0604020202020204" pitchFamily="34" charset="0"/>
                        </a:rPr>
                        <a:t>Jungen</a:t>
                      </a:r>
                    </a:p>
                  </a:txBody>
                  <a:tcPr marL="8847" marR="8847" marT="88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effectLst/>
                          <a:latin typeface="Arial" panose="020B0604020202020204" pitchFamily="34" charset="0"/>
                        </a:rPr>
                        <a:t>Mädchen</a:t>
                      </a:r>
                    </a:p>
                  </a:txBody>
                  <a:tcPr marL="8847" marR="8847" marT="88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effectLst/>
                          <a:latin typeface="Arial" panose="020B0604020202020204" pitchFamily="34" charset="0"/>
                        </a:rPr>
                        <a:t>Gesamt</a:t>
                      </a:r>
                    </a:p>
                  </a:txBody>
                  <a:tcPr marL="8847" marR="8847" marT="88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41873569"/>
                  </a:ext>
                </a:extLst>
              </a:tr>
              <a:tr h="22338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am 31.12. des Vorjahres</a:t>
                      </a:r>
                    </a:p>
                  </a:txBody>
                  <a:tcPr marL="8847" marR="8847" marT="88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47" marR="8847" marT="88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47" marR="8847" marT="88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47" marR="8847" marT="88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47" marR="8847" marT="88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764</a:t>
                      </a:r>
                    </a:p>
                  </a:txBody>
                  <a:tcPr marL="8847" marR="8847" marT="88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285</a:t>
                      </a:r>
                    </a:p>
                  </a:txBody>
                  <a:tcPr marL="8847" marR="8847" marT="88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1049</a:t>
                      </a:r>
                    </a:p>
                  </a:txBody>
                  <a:tcPr marL="8847" marR="8847" marT="88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60746157"/>
                  </a:ext>
                </a:extLst>
              </a:tr>
              <a:tr h="223388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Zugänge/Neuaufnahmen im laufenden Jahr</a:t>
                      </a:r>
                    </a:p>
                  </a:txBody>
                  <a:tcPr marL="8847" marR="8847" marT="88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47" marR="8847" marT="88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47" marR="8847" marT="88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47" marR="8847" marT="88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425</a:t>
                      </a:r>
                    </a:p>
                  </a:txBody>
                  <a:tcPr marL="8847" marR="8847" marT="88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156</a:t>
                      </a:r>
                    </a:p>
                  </a:txBody>
                  <a:tcPr marL="8847" marR="8847" marT="88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581</a:t>
                      </a:r>
                    </a:p>
                  </a:txBody>
                  <a:tcPr marL="8847" marR="8847" marT="88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9545549"/>
                  </a:ext>
                </a:extLst>
              </a:tr>
              <a:tr h="23269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Zwischensumme</a:t>
                      </a:r>
                    </a:p>
                  </a:txBody>
                  <a:tcPr marL="8847" marR="8847" marT="88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47" marR="8847" marT="88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47" marR="8847" marT="88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47" marR="8847" marT="88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47" marR="8847" marT="88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47" marR="8847" marT="88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effectLst/>
                          <a:latin typeface="Arial" panose="020B0604020202020204" pitchFamily="34" charset="0"/>
                        </a:rPr>
                        <a:t>1189</a:t>
                      </a:r>
                    </a:p>
                  </a:txBody>
                  <a:tcPr marL="8847" marR="8847" marT="88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effectLst/>
                          <a:latin typeface="Arial" panose="020B0604020202020204" pitchFamily="34" charset="0"/>
                        </a:rPr>
                        <a:t>441</a:t>
                      </a:r>
                    </a:p>
                  </a:txBody>
                  <a:tcPr marL="8847" marR="8847" marT="88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effectLst/>
                          <a:latin typeface="Arial" panose="020B0604020202020204" pitchFamily="34" charset="0"/>
                        </a:rPr>
                        <a:t>1630</a:t>
                      </a:r>
                    </a:p>
                  </a:txBody>
                  <a:tcPr marL="8847" marR="8847" marT="88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16338012"/>
                  </a:ext>
                </a:extLst>
              </a:tr>
              <a:tr h="223388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Übernommen in die Jugendfeuerwehr</a:t>
                      </a:r>
                    </a:p>
                  </a:txBody>
                  <a:tcPr marL="8847" marR="8847" marT="88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47" marR="8847" marT="88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47" marR="8847" marT="88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47" marR="8847" marT="88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163</a:t>
                      </a:r>
                    </a:p>
                  </a:txBody>
                  <a:tcPr marL="8847" marR="8847" marT="88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56</a:t>
                      </a:r>
                    </a:p>
                  </a:txBody>
                  <a:tcPr marL="8847" marR="8847" marT="88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219</a:t>
                      </a:r>
                    </a:p>
                  </a:txBody>
                  <a:tcPr marL="8847" marR="8847" marT="88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19863315"/>
                  </a:ext>
                </a:extLst>
              </a:tr>
              <a:tr h="223388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Aus KF im laufenden Jahr ausgeschieden/ausgetreten</a:t>
                      </a:r>
                    </a:p>
                  </a:txBody>
                  <a:tcPr marL="8847" marR="8847" marT="88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47" marR="8847" marT="88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47" marR="8847" marT="88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108</a:t>
                      </a:r>
                    </a:p>
                  </a:txBody>
                  <a:tcPr marL="8847" marR="8847" marT="88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8847" marR="8847" marT="88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157</a:t>
                      </a:r>
                    </a:p>
                  </a:txBody>
                  <a:tcPr marL="8847" marR="8847" marT="88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93623316"/>
                  </a:ext>
                </a:extLst>
              </a:tr>
              <a:tr h="241383"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Gesamtzahl</a:t>
                      </a:r>
                    </a:p>
                  </a:txBody>
                  <a:tcPr marL="8847" marR="8847" marT="88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47" marR="8847" marT="88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47" marR="8847" marT="88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47" marR="8847" marT="88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47" marR="8847" marT="88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47" marR="8847" marT="88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effectLst/>
                          <a:latin typeface="Arial" panose="020B0604020202020204" pitchFamily="34" charset="0"/>
                        </a:rPr>
                        <a:t>918</a:t>
                      </a:r>
                    </a:p>
                  </a:txBody>
                  <a:tcPr marL="8847" marR="8847" marT="88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effectLst/>
                          <a:latin typeface="Arial" panose="020B0604020202020204" pitchFamily="34" charset="0"/>
                        </a:rPr>
                        <a:t>336</a:t>
                      </a:r>
                    </a:p>
                  </a:txBody>
                  <a:tcPr marL="8847" marR="8847" marT="88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effectLst/>
                          <a:latin typeface="Arial" panose="020B0604020202020204" pitchFamily="34" charset="0"/>
                        </a:rPr>
                        <a:t>1254</a:t>
                      </a:r>
                    </a:p>
                  </a:txBody>
                  <a:tcPr marL="8847" marR="8847" marT="88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68757798"/>
                  </a:ext>
                </a:extLst>
              </a:tr>
              <a:tr h="371692"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7" marR="8847" marT="8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78182589"/>
                  </a:ext>
                </a:extLst>
              </a:tr>
              <a:tr h="34501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effectLst/>
                          <a:latin typeface="Arial" panose="020B0604020202020204" pitchFamily="34" charset="0"/>
                        </a:rPr>
                        <a:t>Altersstatistik</a:t>
                      </a:r>
                      <a:br>
                        <a:rPr lang="de-DE" sz="10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de-DE" sz="1000" b="1" i="0" u="none" strike="noStrike">
                          <a:effectLst/>
                          <a:latin typeface="Arial" panose="020B0604020202020204" pitchFamily="34" charset="0"/>
                        </a:rPr>
                        <a:t>(in Jahren)</a:t>
                      </a:r>
                    </a:p>
                  </a:txBody>
                  <a:tcPr marL="8847" marR="8847" marT="88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unter 4</a:t>
                      </a:r>
                    </a:p>
                  </a:txBody>
                  <a:tcPr marL="8847" marR="8847" marT="88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847" marR="8847" marT="88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8847" marR="8847" marT="88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8847" marR="8847" marT="88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8847" marR="8847" marT="88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8847" marR="8847" marT="88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8847" marR="8847" marT="88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8847" marR="8847" marT="88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über 10</a:t>
                      </a:r>
                    </a:p>
                  </a:txBody>
                  <a:tcPr marL="8847" marR="8847" marT="88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18090449"/>
                  </a:ext>
                </a:extLst>
              </a:tr>
              <a:tr h="197326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effectLst/>
                          <a:latin typeface="Arial" panose="020B0604020202020204" pitchFamily="34" charset="0"/>
                        </a:rPr>
                        <a:t>Anzahl</a:t>
                      </a:r>
                    </a:p>
                  </a:txBody>
                  <a:tcPr marL="8847" marR="8847" marT="88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8847" marR="8847" marT="88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91</a:t>
                      </a:r>
                    </a:p>
                  </a:txBody>
                  <a:tcPr marL="8847" marR="8847" marT="88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220</a:t>
                      </a:r>
                    </a:p>
                  </a:txBody>
                  <a:tcPr marL="8847" marR="8847" marT="88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375</a:t>
                      </a:r>
                    </a:p>
                  </a:txBody>
                  <a:tcPr marL="8847" marR="8847" marT="88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333</a:t>
                      </a:r>
                    </a:p>
                  </a:txBody>
                  <a:tcPr marL="8847" marR="8847" marT="88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151</a:t>
                      </a:r>
                    </a:p>
                  </a:txBody>
                  <a:tcPr marL="8847" marR="8847" marT="88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59</a:t>
                      </a:r>
                    </a:p>
                  </a:txBody>
                  <a:tcPr marL="8847" marR="8847" marT="88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8847" marR="8847" marT="88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8847" marR="8847" marT="88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461702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5502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8182406"/>
              </p:ext>
            </p:extLst>
          </p:nvPr>
        </p:nvGraphicFramePr>
        <p:xfrm>
          <a:off x="971600" y="1268760"/>
          <a:ext cx="7404100" cy="2877185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xmlns="" val="93421300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xmlns="" val="2135131537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xmlns="" val="1580769434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xmlns="" val="813530857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xmlns="" val="1763971847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xmlns="" val="3193127401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xmlns="" val="1638917921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xmlns="" val="1994985821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xmlns="" val="3883092483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xmlns="" val="2068040315"/>
                    </a:ext>
                  </a:extLst>
                </a:gridCol>
              </a:tblGrid>
              <a:tr h="201930"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1" i="0" u="none" strike="noStrike">
                          <a:effectLst/>
                          <a:latin typeface="Arial" panose="020B0604020202020204" pitchFamily="34" charset="0"/>
                        </a:rPr>
                        <a:t>Betreuerstatistik</a:t>
                      </a:r>
                    </a:p>
                  </a:txBody>
                  <a:tcPr marL="9053" marR="9053" marT="90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DE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DE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DE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DE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DE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DE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effectLst/>
                          <a:latin typeface="Arial" panose="020B0604020202020204" pitchFamily="34" charset="0"/>
                        </a:rPr>
                        <a:t>männlich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effectLst/>
                          <a:latin typeface="Arial" panose="020B0604020202020204" pitchFamily="34" charset="0"/>
                        </a:rPr>
                        <a:t>weiblich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effectLst/>
                          <a:latin typeface="Arial" panose="020B0604020202020204" pitchFamily="34" charset="0"/>
                        </a:rPr>
                        <a:t>Gesamt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52409513"/>
                  </a:ext>
                </a:extLst>
              </a:tr>
              <a:tr h="201930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Anzahl der Betreuer (zum Stichtag)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163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164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327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25947947"/>
                  </a:ext>
                </a:extLst>
              </a:tr>
              <a:tr h="212725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Betreuer, die Mitglieder der FF sind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162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127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289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99464399"/>
                  </a:ext>
                </a:extLst>
              </a:tr>
              <a:tr h="201930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Betreuer, die keine Mitglieder der FF sind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86545234"/>
                  </a:ext>
                </a:extLst>
              </a:tr>
              <a:tr h="201930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Betreuer mit pädagogischer Berufsausbildung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62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77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75148105"/>
                  </a:ext>
                </a:extLst>
              </a:tr>
              <a:tr h="201930"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87376092"/>
                  </a:ext>
                </a:extLst>
              </a:tr>
              <a:tr h="201930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de-DE" sz="1000" b="1" i="0" u="none" strike="noStrike">
                          <a:effectLst/>
                          <a:latin typeface="Arial" panose="020B0604020202020204" pitchFamily="34" charset="0"/>
                        </a:rPr>
                        <a:t>Betreuer haben folgende Lehrgänge durchlaufen…</a:t>
                      </a:r>
                    </a:p>
                  </a:txBody>
                  <a:tcPr marL="9053" marR="9053" marT="90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de-DE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DE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effectLst/>
                          <a:latin typeface="Arial" panose="020B0604020202020204" pitchFamily="34" charset="0"/>
                        </a:rPr>
                        <a:t>männlich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effectLst/>
                          <a:latin typeface="Arial" panose="020B0604020202020204" pitchFamily="34" charset="0"/>
                        </a:rPr>
                        <a:t>weiblich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effectLst/>
                          <a:latin typeface="Arial" panose="020B0604020202020204" pitchFamily="34" charset="0"/>
                        </a:rPr>
                        <a:t>Gesamt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822347"/>
                  </a:ext>
                </a:extLst>
              </a:tr>
              <a:tr h="201930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Lehrgang L190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72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115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03335453"/>
                  </a:ext>
                </a:extLst>
              </a:tr>
              <a:tr h="201930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Modulausbildung L396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34900326"/>
                  </a:ext>
                </a:extLst>
              </a:tr>
              <a:tr h="201930"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87854043"/>
                  </a:ext>
                </a:extLst>
              </a:tr>
              <a:tr h="201930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>
                          <a:effectLst/>
                          <a:latin typeface="Arial" panose="020B0604020202020204" pitchFamily="34" charset="0"/>
                        </a:rPr>
                        <a:t>Einbindung der KF-Betreuer</a:t>
                      </a: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effectLst/>
                          <a:latin typeface="Arial" panose="020B0604020202020204" pitchFamily="34" charset="0"/>
                        </a:rPr>
                        <a:t>Ja</a:t>
                      </a:r>
                    </a:p>
                  </a:txBody>
                  <a:tcPr marL="9053" marR="9053" marT="90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effectLst/>
                          <a:latin typeface="Arial" panose="020B0604020202020204" pitchFamily="34" charset="0"/>
                        </a:rPr>
                        <a:t>Nein</a:t>
                      </a:r>
                    </a:p>
                  </a:txBody>
                  <a:tcPr marL="9053" marR="9053" marT="90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53148991"/>
                  </a:ext>
                </a:extLst>
              </a:tr>
              <a:tr h="212725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Ist der Leiter der KF gleichzeitig Jugendfeuerwehrwart?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73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97411179"/>
                  </a:ext>
                </a:extLst>
              </a:tr>
              <a:tr h="219710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Gibt es  Betreuer der KF, die gleichzeitig JF-Betreuer sind?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58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19114430"/>
                  </a:ext>
                </a:extLst>
              </a:tr>
              <a:tr h="212725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Ist der Leiter der KF Mitglied der Wehrleitung?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71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11324360"/>
                  </a:ext>
                </a:extLst>
              </a:tr>
            </a:tbl>
          </a:graphicData>
        </a:graphic>
      </p:graphicFrame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3498239"/>
              </p:ext>
            </p:extLst>
          </p:nvPr>
        </p:nvGraphicFramePr>
        <p:xfrm>
          <a:off x="899592" y="5085184"/>
          <a:ext cx="7404099" cy="326390"/>
        </p:xfrm>
        <a:graphic>
          <a:graphicData uri="http://schemas.openxmlformats.org/drawingml/2006/table">
            <a:tbl>
              <a:tblPr/>
              <a:tblGrid>
                <a:gridCol w="1323182">
                  <a:extLst>
                    <a:ext uri="{9D8B030D-6E8A-4147-A177-3AD203B41FA5}">
                      <a16:colId xmlns:a16="http://schemas.microsoft.com/office/drawing/2014/main" xmlns="" val="3143401155"/>
                    </a:ext>
                  </a:extLst>
                </a:gridCol>
                <a:gridCol w="615647">
                  <a:extLst>
                    <a:ext uri="{9D8B030D-6E8A-4147-A177-3AD203B41FA5}">
                      <a16:colId xmlns:a16="http://schemas.microsoft.com/office/drawing/2014/main" xmlns="" val="1176153722"/>
                    </a:ext>
                  </a:extLst>
                </a:gridCol>
                <a:gridCol w="657379">
                  <a:extLst>
                    <a:ext uri="{9D8B030D-6E8A-4147-A177-3AD203B41FA5}">
                      <a16:colId xmlns:a16="http://schemas.microsoft.com/office/drawing/2014/main" xmlns="" val="1659938632"/>
                    </a:ext>
                  </a:extLst>
                </a:gridCol>
                <a:gridCol w="657379">
                  <a:extLst>
                    <a:ext uri="{9D8B030D-6E8A-4147-A177-3AD203B41FA5}">
                      <a16:colId xmlns:a16="http://schemas.microsoft.com/office/drawing/2014/main" xmlns="" val="3047196231"/>
                    </a:ext>
                  </a:extLst>
                </a:gridCol>
                <a:gridCol w="786277">
                  <a:extLst>
                    <a:ext uri="{9D8B030D-6E8A-4147-A177-3AD203B41FA5}">
                      <a16:colId xmlns:a16="http://schemas.microsoft.com/office/drawing/2014/main" xmlns="" val="2336873711"/>
                    </a:ext>
                  </a:extLst>
                </a:gridCol>
                <a:gridCol w="657379">
                  <a:extLst>
                    <a:ext uri="{9D8B030D-6E8A-4147-A177-3AD203B41FA5}">
                      <a16:colId xmlns:a16="http://schemas.microsoft.com/office/drawing/2014/main" xmlns="" val="1013371332"/>
                    </a:ext>
                  </a:extLst>
                </a:gridCol>
                <a:gridCol w="657379">
                  <a:extLst>
                    <a:ext uri="{9D8B030D-6E8A-4147-A177-3AD203B41FA5}">
                      <a16:colId xmlns:a16="http://schemas.microsoft.com/office/drawing/2014/main" xmlns="" val="3912953420"/>
                    </a:ext>
                  </a:extLst>
                </a:gridCol>
                <a:gridCol w="683159">
                  <a:extLst>
                    <a:ext uri="{9D8B030D-6E8A-4147-A177-3AD203B41FA5}">
                      <a16:colId xmlns:a16="http://schemas.microsoft.com/office/drawing/2014/main" xmlns="" val="1724270030"/>
                    </a:ext>
                  </a:extLst>
                </a:gridCol>
                <a:gridCol w="683159">
                  <a:extLst>
                    <a:ext uri="{9D8B030D-6E8A-4147-A177-3AD203B41FA5}">
                      <a16:colId xmlns:a16="http://schemas.microsoft.com/office/drawing/2014/main" xmlns="" val="2919029733"/>
                    </a:ext>
                  </a:extLst>
                </a:gridCol>
                <a:gridCol w="683159">
                  <a:extLst>
                    <a:ext uri="{9D8B030D-6E8A-4147-A177-3AD203B41FA5}">
                      <a16:colId xmlns:a16="http://schemas.microsoft.com/office/drawing/2014/main" xmlns="" val="4155815606"/>
                    </a:ext>
                  </a:extLst>
                </a:gridCol>
              </a:tblGrid>
              <a:tr h="1631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000" b="1" i="1" u="none" strike="noStrike">
                          <a:effectLst/>
                          <a:latin typeface="Arial" panose="020B0604020202020204" pitchFamily="34" charset="0"/>
                        </a:rPr>
                        <a:t>Alter Leiter/ -in KF (in Jahren)</a:t>
                      </a: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unter 21</a:t>
                      </a:r>
                    </a:p>
                  </a:txBody>
                  <a:tcPr marL="9053" marR="9053" marT="90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21-27</a:t>
                      </a:r>
                    </a:p>
                  </a:txBody>
                  <a:tcPr marL="9053" marR="9053" marT="90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28-35</a:t>
                      </a:r>
                    </a:p>
                  </a:txBody>
                  <a:tcPr marL="9053" marR="9053" marT="90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36-45</a:t>
                      </a:r>
                    </a:p>
                  </a:txBody>
                  <a:tcPr marL="9053" marR="9053" marT="90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46-55</a:t>
                      </a:r>
                    </a:p>
                  </a:txBody>
                  <a:tcPr marL="9053" marR="9053" marT="90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Über 55</a:t>
                      </a:r>
                    </a:p>
                  </a:txBody>
                  <a:tcPr marL="9053" marR="9053" marT="90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03212849"/>
                  </a:ext>
                </a:extLst>
              </a:tr>
              <a:tr h="163195">
                <a:tc>
                  <a:txBody>
                    <a:bodyPr/>
                    <a:lstStyle/>
                    <a:p>
                      <a:pPr algn="l" fontAlgn="b"/>
                      <a:endParaRPr lang="de-DE" sz="1000" b="1" i="1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67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68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127573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3982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0729886"/>
              </p:ext>
            </p:extLst>
          </p:nvPr>
        </p:nvGraphicFramePr>
        <p:xfrm>
          <a:off x="971600" y="1484784"/>
          <a:ext cx="7404100" cy="2513330"/>
        </p:xfrm>
        <a:graphic>
          <a:graphicData uri="http://schemas.openxmlformats.org/drawingml/2006/table">
            <a:tbl>
              <a:tblPr/>
              <a:tblGrid>
                <a:gridCol w="1338268">
                  <a:extLst>
                    <a:ext uri="{9D8B030D-6E8A-4147-A177-3AD203B41FA5}">
                      <a16:colId xmlns:a16="http://schemas.microsoft.com/office/drawing/2014/main" xmlns="" val="2677801708"/>
                    </a:ext>
                  </a:extLst>
                </a:gridCol>
                <a:gridCol w="622666">
                  <a:extLst>
                    <a:ext uri="{9D8B030D-6E8A-4147-A177-3AD203B41FA5}">
                      <a16:colId xmlns:a16="http://schemas.microsoft.com/office/drawing/2014/main" xmlns="" val="4137126676"/>
                    </a:ext>
                  </a:extLst>
                </a:gridCol>
                <a:gridCol w="622666">
                  <a:extLst>
                    <a:ext uri="{9D8B030D-6E8A-4147-A177-3AD203B41FA5}">
                      <a16:colId xmlns:a16="http://schemas.microsoft.com/office/drawing/2014/main" xmlns="" val="1818256765"/>
                    </a:ext>
                  </a:extLst>
                </a:gridCol>
                <a:gridCol w="622666">
                  <a:extLst>
                    <a:ext uri="{9D8B030D-6E8A-4147-A177-3AD203B41FA5}">
                      <a16:colId xmlns:a16="http://schemas.microsoft.com/office/drawing/2014/main" xmlns="" val="1787965070"/>
                    </a:ext>
                  </a:extLst>
                </a:gridCol>
                <a:gridCol w="795242">
                  <a:extLst>
                    <a:ext uri="{9D8B030D-6E8A-4147-A177-3AD203B41FA5}">
                      <a16:colId xmlns:a16="http://schemas.microsoft.com/office/drawing/2014/main" xmlns="" val="1084941446"/>
                    </a:ext>
                  </a:extLst>
                </a:gridCol>
                <a:gridCol w="664874">
                  <a:extLst>
                    <a:ext uri="{9D8B030D-6E8A-4147-A177-3AD203B41FA5}">
                      <a16:colId xmlns:a16="http://schemas.microsoft.com/office/drawing/2014/main" xmlns="" val="2026056644"/>
                    </a:ext>
                  </a:extLst>
                </a:gridCol>
                <a:gridCol w="664874">
                  <a:extLst>
                    <a:ext uri="{9D8B030D-6E8A-4147-A177-3AD203B41FA5}">
                      <a16:colId xmlns:a16="http://schemas.microsoft.com/office/drawing/2014/main" xmlns="" val="3550891914"/>
                    </a:ext>
                  </a:extLst>
                </a:gridCol>
                <a:gridCol w="690948">
                  <a:extLst>
                    <a:ext uri="{9D8B030D-6E8A-4147-A177-3AD203B41FA5}">
                      <a16:colId xmlns:a16="http://schemas.microsoft.com/office/drawing/2014/main" xmlns="" val="2881609853"/>
                    </a:ext>
                  </a:extLst>
                </a:gridCol>
                <a:gridCol w="690948">
                  <a:extLst>
                    <a:ext uri="{9D8B030D-6E8A-4147-A177-3AD203B41FA5}">
                      <a16:colId xmlns:a16="http://schemas.microsoft.com/office/drawing/2014/main" xmlns="" val="2337425598"/>
                    </a:ext>
                  </a:extLst>
                </a:gridCol>
                <a:gridCol w="690948">
                  <a:extLst>
                    <a:ext uri="{9D8B030D-6E8A-4147-A177-3AD203B41FA5}">
                      <a16:colId xmlns:a16="http://schemas.microsoft.com/office/drawing/2014/main" xmlns="" val="2177208354"/>
                    </a:ext>
                  </a:extLst>
                </a:gridCol>
              </a:tblGrid>
              <a:tr h="201930">
                <a:tc gridSpan="4">
                  <a:txBody>
                    <a:bodyPr/>
                    <a:lstStyle/>
                    <a:p>
                      <a:pPr algn="l" fontAlgn="b"/>
                      <a:r>
                        <a:rPr lang="de-DE" sz="1200" b="1" i="1" u="none" strike="noStrike">
                          <a:effectLst/>
                          <a:latin typeface="Arial" panose="020B0604020202020204" pitchFamily="34" charset="0"/>
                        </a:rPr>
                        <a:t>Rahmenbedingungen der Kinderfeuerwehr:</a:t>
                      </a: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80472910"/>
                  </a:ext>
                </a:extLst>
              </a:tr>
              <a:tr h="201930"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67620910"/>
                  </a:ext>
                </a:extLst>
              </a:tr>
              <a:tr h="20193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effectLst/>
                          <a:latin typeface="Arial" panose="020B0604020202020204" pitchFamily="34" charset="0"/>
                        </a:rPr>
                        <a:t>Häufigkeit der Gruppen-</a:t>
                      </a:r>
                      <a:br>
                        <a:rPr lang="de-DE" sz="10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de-DE" sz="1000" b="1" i="0" u="none" strike="noStrike">
                          <a:effectLst/>
                          <a:latin typeface="Arial" panose="020B0604020202020204" pitchFamily="34" charset="0"/>
                        </a:rPr>
                        <a:t>abende der KF</a:t>
                      </a:r>
                    </a:p>
                  </a:txBody>
                  <a:tcPr marL="9053" marR="9053" marT="905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Zutreffendes</a:t>
                      </a:r>
                      <a:b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ankreuzen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effectLst/>
                          <a:latin typeface="Arial" panose="020B0604020202020204" pitchFamily="34" charset="0"/>
                        </a:rPr>
                        <a:t>Finanzierung der KF</a:t>
                      </a:r>
                      <a:br>
                        <a:rPr lang="de-DE" sz="10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de-DE" sz="1000" b="1" i="0" u="none" strike="noStrike">
                          <a:effectLst/>
                          <a:latin typeface="Arial" panose="020B0604020202020204" pitchFamily="34" charset="0"/>
                        </a:rPr>
                        <a:t>erfolgt durch…</a:t>
                      </a:r>
                    </a:p>
                  </a:txBody>
                  <a:tcPr marL="9053" marR="9053" marT="905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Zutreffendes</a:t>
                      </a:r>
                      <a:b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ankreuzen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37309879"/>
                  </a:ext>
                </a:extLst>
              </a:tr>
              <a:tr h="201930">
                <a:tc gridSpan="2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46866082"/>
                  </a:ext>
                </a:extLst>
              </a:tr>
              <a:tr h="20193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Mehrmals wöchentlich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053" marR="9053" marT="90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Mitgliedsbeiträge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053" marR="9053" marT="90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07877218"/>
                  </a:ext>
                </a:extLst>
              </a:tr>
              <a:tr h="20193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Wöchentlich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053" marR="9053" marT="90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Gemeinde/Stadt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68</a:t>
                      </a:r>
                    </a:p>
                  </a:txBody>
                  <a:tcPr marL="9053" marR="9053" marT="90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69533749"/>
                  </a:ext>
                </a:extLst>
              </a:tr>
              <a:tr h="20193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Vierzehntägig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9053" marR="9053" marT="90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Kreis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9053" marR="9053" marT="90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50533286"/>
                  </a:ext>
                </a:extLst>
              </a:tr>
              <a:tr h="20193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Monatlich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marL="9053" marR="9053" marT="90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Land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9053" marR="9053" marT="90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34144266"/>
                  </a:ext>
                </a:extLst>
              </a:tr>
              <a:tr h="201930"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Jugendamt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053" marR="9053" marT="90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01715462"/>
                  </a:ext>
                </a:extLst>
              </a:tr>
              <a:tr h="16764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effectLst/>
                          <a:latin typeface="Arial" panose="020B0604020202020204" pitchFamily="34" charset="0"/>
                        </a:rPr>
                        <a:t>KF wird als GTA durchgeführt</a:t>
                      </a:r>
                    </a:p>
                  </a:txBody>
                  <a:tcPr marL="9053" marR="9053" marT="905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effectLst/>
                          <a:latin typeface="Arial" panose="020B0604020202020204" pitchFamily="34" charset="0"/>
                        </a:rPr>
                        <a:t>Ja</a:t>
                      </a:r>
                    </a:p>
                  </a:txBody>
                  <a:tcPr marL="9053" marR="9053" marT="90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effectLst/>
                          <a:latin typeface="Arial" panose="020B0604020202020204" pitchFamily="34" charset="0"/>
                        </a:rPr>
                        <a:t>Nein</a:t>
                      </a:r>
                    </a:p>
                  </a:txBody>
                  <a:tcPr marL="9053" marR="9053" marT="90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Sponsoren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47</a:t>
                      </a:r>
                    </a:p>
                  </a:txBody>
                  <a:tcPr marL="9053" marR="9053" marT="90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61361354"/>
                  </a:ext>
                </a:extLst>
              </a:tr>
              <a:tr h="163195">
                <a:tc gridSpan="2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83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Spenden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64</a:t>
                      </a:r>
                    </a:p>
                  </a:txBody>
                  <a:tcPr marL="9053" marR="9053" marT="90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88091799"/>
                  </a:ext>
                </a:extLst>
              </a:tr>
              <a:tr h="163195">
                <a:tc>
                  <a:txBody>
                    <a:bodyPr/>
                    <a:lstStyle/>
                    <a:p>
                      <a:pPr algn="l" fontAlgn="b"/>
                      <a:endParaRPr lang="de-DE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Finanzierung ist deckend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53</a:t>
                      </a:r>
                    </a:p>
                  </a:txBody>
                  <a:tcPr marL="9053" marR="9053" marT="90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47155183"/>
                  </a:ext>
                </a:extLst>
              </a:tr>
              <a:tr h="201930"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3" marR="9053" marT="905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Finanzierung ist nicht deckend</a:t>
                      </a:r>
                    </a:p>
                  </a:txBody>
                  <a:tcPr marL="9053" marR="9053" marT="9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 dirty="0"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9053" marR="9053" marT="90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937283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0092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FF6600"/>
                </a:solidFill>
              </a:rPr>
              <a:t>Maßnahmen 2019</a:t>
            </a:r>
            <a:endParaRPr lang="de-DE" dirty="0">
              <a:solidFill>
                <a:srgbClr val="FF6600"/>
              </a:solidFill>
            </a:endParaRPr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260649"/>
            <a:ext cx="1472531" cy="1041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hteck 3"/>
          <p:cNvSpPr/>
          <p:nvPr/>
        </p:nvSpPr>
        <p:spPr>
          <a:xfrm>
            <a:off x="1439652" y="2852936"/>
            <a:ext cx="626469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dirty="0"/>
              <a:t>Modulausbildung </a:t>
            </a:r>
          </a:p>
          <a:p>
            <a:r>
              <a:rPr lang="de-DE" sz="1400" dirty="0"/>
              <a:t>am 12.-13. April </a:t>
            </a:r>
            <a:r>
              <a:rPr lang="de-DE" sz="1400" dirty="0" smtClean="0"/>
              <a:t>2019</a:t>
            </a:r>
          </a:p>
          <a:p>
            <a:endParaRPr lang="de-DE" sz="1400" dirty="0"/>
          </a:p>
          <a:p>
            <a:r>
              <a:rPr lang="de-DE" sz="1400" dirty="0" smtClean="0"/>
              <a:t>Seminar mit Verlängerung der </a:t>
            </a:r>
            <a:r>
              <a:rPr lang="de-DE" sz="1400" dirty="0" err="1" smtClean="0"/>
              <a:t>Juleica</a:t>
            </a:r>
            <a:endParaRPr lang="de-DE" sz="1400" dirty="0" smtClean="0"/>
          </a:p>
          <a:p>
            <a:r>
              <a:rPr lang="de-DE" sz="1400" dirty="0"/>
              <a:t>a</a:t>
            </a:r>
            <a:r>
              <a:rPr lang="de-DE" sz="1400" dirty="0" smtClean="0"/>
              <a:t>m 3.-4. Mai 2019</a:t>
            </a:r>
          </a:p>
          <a:p>
            <a:endParaRPr lang="de-DE" sz="1400" dirty="0"/>
          </a:p>
          <a:p>
            <a:r>
              <a:rPr lang="de-DE" sz="1400" dirty="0" smtClean="0"/>
              <a:t>Teilnahme an der Messe „Florian“ und Aktion zum Fitnessabzeichens </a:t>
            </a:r>
          </a:p>
          <a:p>
            <a:r>
              <a:rPr lang="de-DE" sz="1400" dirty="0"/>
              <a:t>v</a:t>
            </a:r>
            <a:r>
              <a:rPr lang="de-DE" sz="1400" dirty="0" smtClean="0"/>
              <a:t>om 10.-12. Oktober 2018</a:t>
            </a:r>
          </a:p>
          <a:p>
            <a:endParaRPr lang="de-DE" sz="1400" dirty="0"/>
          </a:p>
          <a:p>
            <a:r>
              <a:rPr lang="de-DE" sz="140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73199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ctylos">
  <a:themeElements>
    <a:clrScheme name="Benutzerdefiniert 1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FF6600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Benutzerdefiniert 1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Dactylos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475</Words>
  <Application>Microsoft Office PowerPoint</Application>
  <PresentationFormat>Bildschirmpräsentation (4:3)</PresentationFormat>
  <Paragraphs>296</Paragraphs>
  <Slides>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Dactylos</vt:lpstr>
      <vt:lpstr>Bericht zu „Kinder in der Feuerwehr“</vt:lpstr>
      <vt:lpstr>Maßnahmen 2018</vt:lpstr>
      <vt:lpstr>abgegebene Statistiken</vt:lpstr>
      <vt:lpstr>Neugründungen 2018</vt:lpstr>
      <vt:lpstr>Auswertung Statistik 2018</vt:lpstr>
      <vt:lpstr>PowerPoint-Präsentation</vt:lpstr>
      <vt:lpstr>PowerPoint-Präsentation</vt:lpstr>
      <vt:lpstr>PowerPoint-Präsentation</vt:lpstr>
      <vt:lpstr>Maßnahmen 2019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Bericht zu „Kinder in der Feuerwehr“</dc:title>
  <dc:creator>bestklick</dc:creator>
  <cp:lastModifiedBy>innovate</cp:lastModifiedBy>
  <cp:revision>22</cp:revision>
  <dcterms:created xsi:type="dcterms:W3CDTF">2018-03-08T11:05:05Z</dcterms:created>
  <dcterms:modified xsi:type="dcterms:W3CDTF">2019-03-14T12:59:27Z</dcterms:modified>
</cp:coreProperties>
</file>